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4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68" r:id="rId1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4B6C1-FDB5-4F24-954E-086E26112E1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5F3A0-811D-44E5-9AE1-B0BF95BEA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259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18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6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7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55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7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3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61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64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40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19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32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4B7BB-E0DF-4957-9554-A45584CF72B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DA4BE-01CA-421E-8F78-F21D0BBDA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582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ome.gov/genetics-glossary/Electrophoresis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125415" y="996422"/>
            <a:ext cx="954258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Lecture </a:t>
            </a:r>
            <a:r>
              <a:rPr lang="en-US" sz="2800" b="1" dirty="0" smtClean="0">
                <a:solidFill>
                  <a:srgbClr val="0070C0"/>
                </a:solidFill>
              </a:rPr>
              <a:t>10.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Electrokinetic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phenomena.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Electrokinetic</a:t>
            </a:r>
            <a:r>
              <a:rPr lang="en-US" sz="2800" dirty="0">
                <a:solidFill>
                  <a:srgbClr val="0070C0"/>
                </a:solidFill>
              </a:rPr>
              <a:t> potential. Electrophoresis. </a:t>
            </a:r>
            <a:r>
              <a:rPr lang="en-US" sz="2800" dirty="0" smtClean="0">
                <a:solidFill>
                  <a:srgbClr val="0070C0"/>
                </a:solidFill>
              </a:rPr>
              <a:t>Medical application.</a:t>
            </a: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361" y="2402008"/>
            <a:ext cx="4008675" cy="3971356"/>
          </a:xfrm>
          <a:prstGeom prst="rect">
            <a:avLst/>
          </a:prstGeom>
        </p:spPr>
      </p:pic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7105650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sma-NO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  <p:pic>
        <p:nvPicPr>
          <p:cNvPr id="7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698" y="0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3361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207" y="4062695"/>
            <a:ext cx="106861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Electrophoresis is a laboratory technique used to separate DNA, RNA, or protein molecules based on their size and electrical charge. </a:t>
            </a:r>
            <a:endParaRPr 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 current is used to move molecules to be separated through a gel. </a:t>
            </a:r>
            <a:endParaRPr 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Pores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gel work like a sieve, allowing smaller molecules to move faster than larger molecules. </a:t>
            </a:r>
            <a:endParaRPr 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 used during electrophoresis can be adjusted to separate molecules in a desired size range.</a:t>
            </a:r>
            <a:endParaRPr lang="sma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www.genome.gov/sites/default/files/tg/en/illustration/electrophories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362" y="672381"/>
            <a:ext cx="5180994" cy="3390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161364" y="2534648"/>
            <a:ext cx="369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ma-NO" dirty="0">
                <a:hlinkClick r:id="rId3"/>
              </a:rPr>
              <a:t>https://</a:t>
            </a:r>
            <a:r>
              <a:rPr lang="sma-NO" dirty="0" smtClean="0">
                <a:hlinkClick r:id="rId3"/>
              </a:rPr>
              <a:t>www.genome.gov/genetics-glossary/Electrophoresis</a:t>
            </a:r>
            <a:r>
              <a:rPr lang="sma-NO" dirty="0" smtClean="0"/>
              <a:t> 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24857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sma-NO" smtClean="0"/>
              <a:t>Thank you for your attention!</a:t>
            </a:r>
            <a:endParaRPr lang="ru-RU" altLang="sma-NO" smtClean="0"/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68275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6" y="4076701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453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149" y="1651379"/>
            <a:ext cx="10739651" cy="4525584"/>
          </a:xfrm>
        </p:spPr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Electroosmosis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Professor </a:t>
            </a:r>
            <a:r>
              <a:rPr lang="en-US" dirty="0" err="1" smtClean="0">
                <a:solidFill>
                  <a:srgbClr val="0070C0"/>
                </a:solidFill>
              </a:rPr>
              <a:t>F.Reuss</a:t>
            </a:r>
            <a:r>
              <a:rPr lang="kk-KZ" dirty="0" smtClean="0">
                <a:solidFill>
                  <a:srgbClr val="0070C0"/>
                </a:solidFill>
              </a:rPr>
              <a:t>, 1807</a:t>
            </a:r>
          </a:p>
          <a:p>
            <a:pPr marL="0" indent="0">
              <a:buNone/>
            </a:pPr>
            <a:r>
              <a:rPr lang="kk-KZ" dirty="0" smtClean="0"/>
              <a:t>1 </a:t>
            </a:r>
            <a:r>
              <a:rPr lang="en-US" dirty="0" smtClean="0"/>
              <a:t>– quartz, 2 - water</a:t>
            </a:r>
            <a:r>
              <a:rPr lang="kk-KZ" dirty="0" smtClean="0"/>
              <a:t> </a:t>
            </a:r>
            <a:endParaRPr lang="en-US" dirty="0" smtClean="0"/>
          </a:p>
          <a:p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52909" y="2461608"/>
            <a:ext cx="33528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538" y="-29746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88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77922" y="1173707"/>
            <a:ext cx="10575878" cy="51698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i="1" dirty="0" smtClean="0">
                <a:solidFill>
                  <a:srgbClr val="0070C0"/>
                </a:solidFill>
              </a:rPr>
              <a:t>Helmholtz - </a:t>
            </a:r>
            <a:r>
              <a:rPr lang="en-US" sz="4000" i="1" dirty="0" err="1" smtClean="0">
                <a:solidFill>
                  <a:srgbClr val="0070C0"/>
                </a:solidFill>
              </a:rPr>
              <a:t>Smoluchowski</a:t>
            </a:r>
            <a:endParaRPr lang="ru-RU" sz="4000" i="1" dirty="0">
              <a:solidFill>
                <a:srgbClr val="0070C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305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kk-KZ" sz="1800" dirty="0"/>
              <a:t> </a:t>
            </a:r>
            <a:endParaRPr lang="kk-KZ" sz="1800" i="1" dirty="0"/>
          </a:p>
          <a:p>
            <a:pPr eaLnBrk="1" hangingPunct="1">
              <a:lnSpc>
                <a:spcPct val="80000"/>
              </a:lnSpc>
            </a:pPr>
            <a:r>
              <a:rPr lang="kk-KZ" sz="1800" i="1" dirty="0"/>
              <a:t>                 </a:t>
            </a:r>
            <a:r>
              <a:rPr lang="ru-RU" sz="4400" i="1" dirty="0">
                <a:solidFill>
                  <a:srgbClr val="0070C0"/>
                </a:solidFill>
                <a:sym typeface="Symbol" pitchFamily="18" charset="2"/>
              </a:rPr>
              <a:t></a:t>
            </a:r>
            <a:r>
              <a:rPr lang="kk-KZ" sz="4400" i="1" dirty="0">
                <a:solidFill>
                  <a:srgbClr val="0070C0"/>
                </a:solidFill>
              </a:rPr>
              <a:t> = </a:t>
            </a:r>
            <a:r>
              <a:rPr lang="ru-RU" sz="4400" i="1" dirty="0">
                <a:solidFill>
                  <a:srgbClr val="0070C0"/>
                </a:solidFill>
                <a:sym typeface="Symbol" pitchFamily="18" charset="2"/>
              </a:rPr>
              <a:t></a:t>
            </a:r>
            <a:r>
              <a:rPr lang="kk-KZ" sz="4400" i="1" dirty="0">
                <a:solidFill>
                  <a:srgbClr val="0070C0"/>
                </a:solidFill>
              </a:rPr>
              <a:t> </a:t>
            </a:r>
            <a:r>
              <a:rPr lang="ru-RU" sz="4400" dirty="0">
                <a:solidFill>
                  <a:srgbClr val="0070C0"/>
                </a:solidFill>
                <a:sym typeface="Symbol" pitchFamily="18" charset="2"/>
              </a:rPr>
              <a:t></a:t>
            </a:r>
            <a:r>
              <a:rPr lang="kk-KZ" sz="4400" dirty="0">
                <a:solidFill>
                  <a:srgbClr val="0070C0"/>
                </a:solidFill>
              </a:rPr>
              <a:t>æ </a:t>
            </a:r>
            <a:r>
              <a:rPr lang="kk-KZ" sz="4400" i="1" dirty="0">
                <a:solidFill>
                  <a:srgbClr val="0070C0"/>
                </a:solidFill>
              </a:rPr>
              <a:t>/ (</a:t>
            </a:r>
            <a:r>
              <a:rPr lang="ru-RU" sz="4400" i="1" dirty="0">
                <a:solidFill>
                  <a:srgbClr val="0070C0"/>
                </a:solidFill>
                <a:sym typeface="Symbol" pitchFamily="18" charset="2"/>
              </a:rPr>
              <a:t></a:t>
            </a:r>
            <a:r>
              <a:rPr lang="kk-KZ" sz="4400" i="1" baseline="-25000" dirty="0">
                <a:solidFill>
                  <a:srgbClr val="0070C0"/>
                </a:solidFill>
              </a:rPr>
              <a:t>0</a:t>
            </a:r>
            <a:r>
              <a:rPr lang="ru-RU" sz="4400" i="1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kk-KZ" sz="4400" i="1" dirty="0">
                <a:solidFill>
                  <a:srgbClr val="0070C0"/>
                </a:solidFill>
              </a:rPr>
              <a:t> I) .</a:t>
            </a:r>
            <a:r>
              <a:rPr lang="kk-KZ" sz="1800" dirty="0">
                <a:solidFill>
                  <a:srgbClr val="0070C0"/>
                </a:solidFill>
              </a:rPr>
              <a:t>     </a:t>
            </a:r>
          </a:p>
          <a:p>
            <a:pPr eaLnBrk="1" hangingPunct="1">
              <a:lnSpc>
                <a:spcPct val="80000"/>
              </a:lnSpc>
            </a:pPr>
            <a:endParaRPr lang="kk-KZ" sz="1800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</a:pPr>
            <a:r>
              <a:rPr lang="kk-KZ" i="1" dirty="0" smtClean="0"/>
              <a:t>I </a:t>
            </a:r>
            <a:r>
              <a:rPr lang="kk-KZ" dirty="0" smtClean="0"/>
              <a:t>-</a:t>
            </a:r>
            <a:r>
              <a:rPr lang="en-US" dirty="0" smtClean="0"/>
              <a:t> current strength</a:t>
            </a:r>
            <a:r>
              <a:rPr lang="kk-KZ" dirty="0" smtClean="0"/>
              <a:t>; æ – </a:t>
            </a:r>
            <a:r>
              <a:rPr lang="en-US" dirty="0" smtClean="0"/>
              <a:t>electric conductivity</a:t>
            </a:r>
            <a:r>
              <a:rPr lang="kk-KZ" dirty="0" smtClean="0"/>
              <a:t>; </a:t>
            </a:r>
            <a:r>
              <a:rPr lang="en-US" dirty="0" smtClean="0"/>
              <a:t>bulk rate</a:t>
            </a:r>
            <a:r>
              <a:rPr lang="uk-UA" dirty="0" smtClean="0"/>
              <a:t>(</a:t>
            </a:r>
            <a:r>
              <a:rPr lang="ru-RU" dirty="0" smtClean="0">
                <a:sym typeface="Symbol" pitchFamily="18" charset="2"/>
              </a:rPr>
              <a:t></a:t>
            </a:r>
            <a:r>
              <a:rPr lang="uk-UA" dirty="0" smtClean="0"/>
              <a:t>, м</a:t>
            </a:r>
            <a:r>
              <a:rPr lang="uk-UA" baseline="30000" dirty="0" smtClean="0"/>
              <a:t>3</a:t>
            </a:r>
            <a:r>
              <a:rPr lang="uk-UA" dirty="0" smtClean="0"/>
              <a:t>/с);</a:t>
            </a:r>
            <a:r>
              <a:rPr lang="uk-UA" sz="1600" dirty="0"/>
              <a:t> </a:t>
            </a:r>
            <a:r>
              <a:rPr lang="ru-RU" i="1" dirty="0" smtClean="0">
                <a:sym typeface="Symbol" pitchFamily="18" charset="2"/>
              </a:rPr>
              <a:t></a:t>
            </a:r>
            <a:r>
              <a:rPr lang="uk-UA" dirty="0" smtClean="0"/>
              <a:t> - </a:t>
            </a:r>
            <a:r>
              <a:rPr lang="en-US" dirty="0" smtClean="0"/>
              <a:t>dispersion medium viscosity</a:t>
            </a:r>
            <a:r>
              <a:rPr lang="uk-UA" dirty="0" smtClean="0"/>
              <a:t>; </a:t>
            </a:r>
            <a:r>
              <a:rPr lang="ru-RU" i="1" dirty="0" smtClean="0">
                <a:sym typeface="Symbol" pitchFamily="18" charset="2"/>
              </a:rPr>
              <a:t></a:t>
            </a:r>
            <a:r>
              <a:rPr lang="uk-UA" i="1" dirty="0" smtClean="0"/>
              <a:t> </a:t>
            </a:r>
            <a:r>
              <a:rPr lang="uk-UA" dirty="0" smtClean="0"/>
              <a:t>- </a:t>
            </a:r>
            <a:r>
              <a:rPr lang="en-US" dirty="0" smtClean="0"/>
              <a:t>dispersion medium </a:t>
            </a:r>
            <a:r>
              <a:rPr lang="en-US" dirty="0" err="1" smtClean="0"/>
              <a:t>dielectrical</a:t>
            </a:r>
            <a:r>
              <a:rPr lang="en-US" dirty="0" smtClean="0"/>
              <a:t> permittivity</a:t>
            </a:r>
            <a:r>
              <a:rPr lang="uk-UA" dirty="0" smtClean="0"/>
              <a:t>; </a:t>
            </a:r>
            <a:r>
              <a:rPr lang="ru-RU" i="1" dirty="0" smtClean="0">
                <a:sym typeface="Symbol" pitchFamily="18" charset="2"/>
              </a:rPr>
              <a:t></a:t>
            </a:r>
            <a:r>
              <a:rPr lang="uk-UA" i="1" baseline="-25000" dirty="0" smtClean="0"/>
              <a:t>0</a:t>
            </a:r>
            <a:r>
              <a:rPr lang="uk-UA" dirty="0" smtClean="0"/>
              <a:t> – </a:t>
            </a:r>
            <a:r>
              <a:rPr lang="en-US" dirty="0" smtClean="0"/>
              <a:t>electric constant </a:t>
            </a:r>
            <a:r>
              <a:rPr lang="uk-UA" dirty="0" smtClean="0"/>
              <a:t>8,85</a:t>
            </a:r>
            <a:r>
              <a:rPr lang="ru-RU" dirty="0" smtClean="0">
                <a:sym typeface="Symbol" pitchFamily="18" charset="2"/>
              </a:rPr>
              <a:t></a:t>
            </a:r>
            <a:r>
              <a:rPr lang="uk-UA" dirty="0" smtClean="0"/>
              <a:t>10</a:t>
            </a:r>
            <a:r>
              <a:rPr lang="uk-UA" baseline="30000" dirty="0" smtClean="0"/>
              <a:t>-12</a:t>
            </a:r>
            <a:r>
              <a:rPr lang="uk-UA" dirty="0" smtClean="0"/>
              <a:t> </a:t>
            </a:r>
            <a:r>
              <a:rPr lang="en-US" dirty="0" smtClean="0"/>
              <a:t>F</a:t>
            </a:r>
            <a:r>
              <a:rPr lang="uk-UA" dirty="0" smtClean="0"/>
              <a:t>/</a:t>
            </a:r>
            <a:r>
              <a:rPr lang="en-US" dirty="0" smtClean="0"/>
              <a:t>m</a:t>
            </a:r>
            <a:r>
              <a:rPr lang="kk-KZ" dirty="0" smtClean="0"/>
              <a:t>                      </a:t>
            </a:r>
            <a:endParaRPr lang="uk-UA" dirty="0" smtClean="0"/>
          </a:p>
          <a:p>
            <a:pPr eaLnBrk="1" hangingPunct="1">
              <a:lnSpc>
                <a:spcPct val="80000"/>
              </a:lnSpc>
            </a:pPr>
            <a:r>
              <a:rPr lang="uk-UA" sz="1800" dirty="0"/>
              <a:t>. </a:t>
            </a:r>
            <a:endParaRPr lang="ru-RU" sz="1800" dirty="0"/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68275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675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379" y="1774209"/>
            <a:ext cx="8559421" cy="435195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</a:rPr>
              <a:t>Electrophoresis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673" y="2840039"/>
            <a:ext cx="52578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389" y="18147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Electrophoresis | Philip Harr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372" y="2389556"/>
            <a:ext cx="6183448" cy="347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64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73206" y="1023582"/>
            <a:ext cx="10780594" cy="667106"/>
          </a:xfrm>
        </p:spPr>
        <p:txBody>
          <a:bodyPr/>
          <a:lstStyle/>
          <a:p>
            <a:r>
              <a:rPr lang="en-US" sz="4000" i="1" dirty="0" smtClean="0">
                <a:solidFill>
                  <a:srgbClr val="0070C0"/>
                </a:solidFill>
              </a:rPr>
              <a:t>Helmholtz </a:t>
            </a:r>
            <a:r>
              <a:rPr lang="en-US" sz="4000" i="1" dirty="0" smtClean="0">
                <a:solidFill>
                  <a:srgbClr val="0070C0"/>
                </a:solidFill>
              </a:rPr>
              <a:t>– </a:t>
            </a:r>
            <a:r>
              <a:rPr lang="en-US" sz="4000" i="1" dirty="0" err="1" smtClean="0">
                <a:solidFill>
                  <a:srgbClr val="0070C0"/>
                </a:solidFill>
              </a:rPr>
              <a:t>Smoluchowski</a:t>
            </a:r>
            <a:r>
              <a:rPr lang="en-US" sz="4000" i="1" dirty="0" smtClean="0">
                <a:solidFill>
                  <a:srgbClr val="0070C0"/>
                </a:solidFill>
              </a:rPr>
              <a:t> equation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</a:t>
            </a:r>
            <a:r>
              <a:rPr lang="uk-UA" b="1" i="1" dirty="0" smtClean="0">
                <a:solidFill>
                  <a:srgbClr val="0070C0"/>
                </a:solidFill>
              </a:rPr>
              <a:t> = 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</a:t>
            </a:r>
            <a:r>
              <a:rPr lang="en-US" b="1" dirty="0" smtClean="0">
                <a:solidFill>
                  <a:srgbClr val="0070C0"/>
                </a:solidFill>
              </a:rPr>
              <a:t>U</a:t>
            </a:r>
            <a:r>
              <a:rPr lang="ru-RU" b="1" dirty="0" smtClean="0">
                <a:solidFill>
                  <a:srgbClr val="0070C0"/>
                </a:solidFill>
              </a:rPr>
              <a:t>эф</a:t>
            </a:r>
            <a:r>
              <a:rPr lang="uk-UA" b="1" dirty="0" smtClean="0">
                <a:solidFill>
                  <a:srgbClr val="0070C0"/>
                </a:solidFill>
              </a:rPr>
              <a:t> </a:t>
            </a:r>
            <a:r>
              <a:rPr lang="uk-UA" b="1" i="1" dirty="0" smtClean="0">
                <a:solidFill>
                  <a:srgbClr val="0070C0"/>
                </a:solidFill>
              </a:rPr>
              <a:t>/ (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</a:t>
            </a:r>
            <a:r>
              <a:rPr lang="uk-UA" b="1" i="1" baseline="-25000" dirty="0">
                <a:solidFill>
                  <a:srgbClr val="0070C0"/>
                </a:solidFill>
              </a:rPr>
              <a:t>0</a:t>
            </a:r>
            <a:r>
              <a:rPr lang="uk-UA" b="1" i="1" dirty="0" smtClean="0">
                <a:solidFill>
                  <a:srgbClr val="0070C0"/>
                </a:solidFill>
              </a:rPr>
              <a:t> )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endParaRPr lang="en-US" dirty="0" smtClean="0">
              <a:solidFill>
                <a:srgbClr val="0070C0"/>
              </a:solidFill>
            </a:endParaRPr>
          </a:p>
          <a:p>
            <a:pPr eaLnBrk="1" hangingPunct="1"/>
            <a:endParaRPr lang="uk-UA" dirty="0" smtClean="0"/>
          </a:p>
          <a:p>
            <a:pPr eaLnBrk="1" hangingPunct="1"/>
            <a:r>
              <a:rPr lang="uk-UA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U</a:t>
            </a:r>
            <a:r>
              <a:rPr lang="kk-KZ" b="1" dirty="0" smtClean="0">
                <a:solidFill>
                  <a:srgbClr val="0070C0"/>
                </a:solidFill>
              </a:rPr>
              <a:t>эф = </a:t>
            </a:r>
            <a:r>
              <a:rPr lang="en-US" b="1" dirty="0" smtClean="0">
                <a:solidFill>
                  <a:srgbClr val="0070C0"/>
                </a:solidFill>
              </a:rPr>
              <a:t>u</a:t>
            </a:r>
            <a:r>
              <a:rPr lang="uk-UA" b="1" baseline="-25000" dirty="0">
                <a:solidFill>
                  <a:srgbClr val="0070C0"/>
                </a:solidFill>
              </a:rPr>
              <a:t>0</a:t>
            </a:r>
            <a:r>
              <a:rPr lang="uk-UA" b="1" dirty="0" smtClean="0">
                <a:solidFill>
                  <a:srgbClr val="0070C0"/>
                </a:solidFill>
              </a:rPr>
              <a:t> / Н.</a:t>
            </a:r>
            <a:r>
              <a:rPr lang="uk-UA" dirty="0" smtClean="0"/>
              <a:t> </a:t>
            </a:r>
            <a:endParaRPr lang="en-US" dirty="0" smtClean="0"/>
          </a:p>
          <a:p>
            <a:pPr eaLnBrk="1" hangingPunct="1"/>
            <a:endParaRPr lang="uk-UA" dirty="0" smtClean="0"/>
          </a:p>
          <a:p>
            <a:r>
              <a:rPr lang="uk-UA" b="1" dirty="0" smtClean="0">
                <a:solidFill>
                  <a:srgbClr val="0070C0"/>
                </a:solidFill>
              </a:rPr>
              <a:t>Н = </a:t>
            </a:r>
            <a:r>
              <a:rPr lang="kk-KZ" b="1" dirty="0" smtClean="0">
                <a:solidFill>
                  <a:srgbClr val="0070C0"/>
                </a:solidFill>
              </a:rPr>
              <a:t>Е</a:t>
            </a:r>
            <a:r>
              <a:rPr lang="uk-UA" b="1" dirty="0" smtClean="0">
                <a:solidFill>
                  <a:srgbClr val="0070C0"/>
                </a:solidFill>
              </a:rPr>
              <a:t> / </a:t>
            </a:r>
            <a:r>
              <a:rPr lang="en-US" b="1" dirty="0" smtClean="0">
                <a:solidFill>
                  <a:srgbClr val="0070C0"/>
                </a:solidFill>
              </a:rPr>
              <a:t>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smtClean="0"/>
              <a:t>(</a:t>
            </a:r>
            <a:r>
              <a:rPr lang="uk-UA" b="1" dirty="0" smtClean="0"/>
              <a:t>Е</a:t>
            </a:r>
            <a:r>
              <a:rPr lang="uk-UA" dirty="0" smtClean="0"/>
              <a:t> – </a:t>
            </a:r>
            <a:r>
              <a:rPr lang="en-US" dirty="0" smtClean="0"/>
              <a:t>potential difference between electrodes</a:t>
            </a:r>
            <a:r>
              <a:rPr lang="uk-UA" dirty="0" smtClean="0"/>
              <a:t>; </a:t>
            </a:r>
            <a:r>
              <a:rPr lang="en-US" b="1" dirty="0" smtClean="0"/>
              <a:t>L</a:t>
            </a:r>
            <a:r>
              <a:rPr lang="uk-UA" dirty="0" smtClean="0"/>
              <a:t>-</a:t>
            </a:r>
            <a:r>
              <a:rPr lang="en-US" dirty="0" smtClean="0"/>
              <a:t> distance between electrodes</a:t>
            </a:r>
            <a:r>
              <a:rPr lang="uk-UA" dirty="0" smtClean="0"/>
              <a:t>).</a:t>
            </a:r>
            <a:endParaRPr lang="en-US" dirty="0" smtClean="0"/>
          </a:p>
          <a:p>
            <a:endParaRPr lang="uk-UA" dirty="0" smtClean="0"/>
          </a:p>
          <a:p>
            <a:pPr eaLnBrk="1" hangingPunct="1"/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</a:t>
            </a:r>
            <a:r>
              <a:rPr lang="uk-UA" b="1" i="1" dirty="0" smtClean="0">
                <a:solidFill>
                  <a:srgbClr val="0070C0"/>
                </a:solidFill>
              </a:rPr>
              <a:t> = 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</a:t>
            </a:r>
            <a:r>
              <a:rPr lang="uk-UA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u</a:t>
            </a:r>
            <a:r>
              <a:rPr lang="uk-UA" b="1" baseline="-25000" dirty="0">
                <a:solidFill>
                  <a:srgbClr val="0070C0"/>
                </a:solidFill>
              </a:rPr>
              <a:t>0</a:t>
            </a:r>
            <a:r>
              <a:rPr lang="uk-UA" b="1" dirty="0" smtClean="0">
                <a:solidFill>
                  <a:srgbClr val="0070C0"/>
                </a:solidFill>
              </a:rPr>
              <a:t> </a:t>
            </a:r>
            <a:r>
              <a:rPr lang="uk-UA" b="1" dirty="0" smtClean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en-US" b="1" dirty="0" smtClean="0">
                <a:solidFill>
                  <a:srgbClr val="0070C0"/>
                </a:solidFill>
              </a:rPr>
              <a:t>L </a:t>
            </a:r>
            <a:r>
              <a:rPr lang="uk-UA" b="1" i="1" dirty="0" smtClean="0">
                <a:solidFill>
                  <a:srgbClr val="0070C0"/>
                </a:solidFill>
              </a:rPr>
              <a:t>/ (</a:t>
            </a:r>
            <a:r>
              <a:rPr lang="en-US" b="1" i="1" dirty="0" smtClean="0">
                <a:solidFill>
                  <a:srgbClr val="0070C0"/>
                </a:solidFill>
              </a:rPr>
              <a:t>E</a:t>
            </a:r>
            <a:r>
              <a:rPr lang="en-US" b="1" i="1" dirty="0" smtClean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</a:t>
            </a:r>
            <a:r>
              <a:rPr lang="uk-UA" b="1" i="1" baseline="-25000" dirty="0">
                <a:solidFill>
                  <a:srgbClr val="0070C0"/>
                </a:solidFill>
              </a:rPr>
              <a:t>0</a:t>
            </a:r>
            <a:r>
              <a:rPr lang="uk-UA" b="1" i="1" dirty="0" smtClean="0">
                <a:solidFill>
                  <a:srgbClr val="0070C0"/>
                </a:solidFill>
              </a:rPr>
              <a:t> ) .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endParaRPr lang="ru-RU" dirty="0" smtClean="0">
              <a:solidFill>
                <a:srgbClr val="0070C0"/>
              </a:solidFill>
            </a:endParaRPr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391" y="18147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714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975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Streaming potential </a:t>
            </a:r>
            <a:r>
              <a:rPr lang="uk-UA" sz="4000" b="1" i="1" dirty="0">
                <a:solidFill>
                  <a:srgbClr val="0070C0"/>
                </a:solidFill>
              </a:rPr>
              <a:t/>
            </a:r>
            <a:br>
              <a:rPr lang="uk-UA" sz="4000" b="1" i="1" dirty="0">
                <a:solidFill>
                  <a:srgbClr val="0070C0"/>
                </a:solidFill>
              </a:rPr>
            </a:br>
            <a:r>
              <a:rPr lang="uk-UA" sz="4000" b="1" i="1" dirty="0" smtClean="0">
                <a:solidFill>
                  <a:srgbClr val="0070C0"/>
                </a:solidFill>
              </a:rPr>
              <a:t>(</a:t>
            </a:r>
            <a:r>
              <a:rPr lang="en-US" sz="4000" b="1" dirty="0" err="1" smtClean="0">
                <a:solidFill>
                  <a:srgbClr val="0070C0"/>
                </a:solidFill>
              </a:rPr>
              <a:t>Quincke</a:t>
            </a:r>
            <a:r>
              <a:rPr lang="en-US" sz="4000" b="1" dirty="0" smtClean="0">
                <a:solidFill>
                  <a:srgbClr val="0070C0"/>
                </a:solidFill>
              </a:rPr>
              <a:t> effect</a:t>
            </a:r>
            <a:r>
              <a:rPr lang="ru-RU" sz="4000" b="1" dirty="0" smtClean="0">
                <a:solidFill>
                  <a:srgbClr val="0070C0"/>
                </a:solidFill>
              </a:rPr>
              <a:t>) </a:t>
            </a:r>
            <a:endParaRPr lang="ru-RU" sz="4000" b="1" dirty="0">
              <a:solidFill>
                <a:srgbClr val="0070C0"/>
              </a:solidFill>
            </a:endParaRP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533292" y="1156860"/>
            <a:ext cx="4876800" cy="3367088"/>
          </a:xfrm>
          <a:noFill/>
        </p:spPr>
      </p:pic>
      <p:sp>
        <p:nvSpPr>
          <p:cNvPr id="2" name="Прямоугольник 1"/>
          <p:cNvSpPr/>
          <p:nvPr/>
        </p:nvSpPr>
        <p:spPr>
          <a:xfrm>
            <a:off x="1418493" y="5016644"/>
            <a:ext cx="63720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000" b="1" i="1" dirty="0" smtClean="0">
                <a:solidFill>
                  <a:srgbClr val="0070C0"/>
                </a:solidFill>
                <a:sym typeface="Symbol" pitchFamily="18" charset="2"/>
              </a:rPr>
              <a:t></a:t>
            </a:r>
            <a:r>
              <a:rPr lang="uk-UA" sz="4000" b="1" i="1" dirty="0" smtClean="0">
                <a:solidFill>
                  <a:srgbClr val="0070C0"/>
                </a:solidFill>
              </a:rPr>
              <a:t> = </a:t>
            </a:r>
            <a:r>
              <a:rPr lang="ru-RU" sz="4000" b="1" i="1" dirty="0" smtClean="0">
                <a:solidFill>
                  <a:srgbClr val="0070C0"/>
                </a:solidFill>
                <a:sym typeface="Symbol" pitchFamily="18" charset="2"/>
              </a:rPr>
              <a:t></a:t>
            </a:r>
            <a:r>
              <a:rPr lang="en-US" sz="4000" b="1" i="1" dirty="0" err="1" smtClean="0">
                <a:solidFill>
                  <a:srgbClr val="0070C0"/>
                </a:solidFill>
              </a:rPr>
              <a:t>U</a:t>
            </a:r>
            <a:r>
              <a:rPr lang="en-US" sz="3200" i="1" dirty="0" err="1" smtClean="0">
                <a:solidFill>
                  <a:srgbClr val="0070C0"/>
                </a:solidFill>
              </a:rPr>
              <a:t>stream</a:t>
            </a:r>
            <a:r>
              <a:rPr lang="uk-UA" sz="4000" b="1" i="1" dirty="0" smtClean="0">
                <a:solidFill>
                  <a:srgbClr val="0070C0"/>
                </a:solidFill>
              </a:rPr>
              <a:t> </a:t>
            </a:r>
            <a:r>
              <a:rPr lang="ru-RU" sz="4000" b="1" i="1" dirty="0" smtClean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uk-UA" sz="4000" b="1" i="1" dirty="0" smtClean="0">
                <a:solidFill>
                  <a:srgbClr val="0070C0"/>
                </a:solidFill>
              </a:rPr>
              <a:t>æ / (</a:t>
            </a:r>
            <a:r>
              <a:rPr lang="ru-RU" sz="4000" b="1" i="1" dirty="0" smtClean="0">
                <a:solidFill>
                  <a:srgbClr val="0070C0"/>
                </a:solidFill>
                <a:sym typeface="Symbol" pitchFamily="18" charset="2"/>
              </a:rPr>
              <a:t></a:t>
            </a:r>
            <a:r>
              <a:rPr lang="uk-UA" sz="4000" b="1" i="1" baseline="-25000" dirty="0" smtClean="0">
                <a:solidFill>
                  <a:srgbClr val="0070C0"/>
                </a:solidFill>
              </a:rPr>
              <a:t>0</a:t>
            </a:r>
            <a:r>
              <a:rPr lang="ru-RU" sz="4000" b="1" i="1" dirty="0" smtClean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en-US" sz="4000" b="1" i="1" dirty="0" smtClean="0">
                <a:solidFill>
                  <a:srgbClr val="0070C0"/>
                </a:solidFill>
                <a:sym typeface="Symbol" pitchFamily="18" charset="2"/>
              </a:rPr>
              <a:t></a:t>
            </a:r>
            <a:r>
              <a:rPr lang="en-US" sz="4000" b="1" i="1" dirty="0" smtClean="0">
                <a:solidFill>
                  <a:srgbClr val="0070C0"/>
                </a:solidFill>
              </a:rPr>
              <a:t> p</a:t>
            </a:r>
            <a:r>
              <a:rPr lang="uk-UA" sz="4000" b="1" i="1" dirty="0" smtClean="0">
                <a:solidFill>
                  <a:srgbClr val="0070C0"/>
                </a:solidFill>
              </a:rPr>
              <a:t>).</a:t>
            </a:r>
            <a:r>
              <a:rPr lang="uk-UA" sz="4000" i="1" dirty="0" smtClean="0">
                <a:solidFill>
                  <a:srgbClr val="0070C0"/>
                </a:solidFill>
              </a:rPr>
              <a:t>               </a:t>
            </a:r>
          </a:p>
        </p:txBody>
      </p:sp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68275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325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981200" y="2266669"/>
            <a:ext cx="8229600" cy="3683757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Streaming potential is reverse to osmosis</a:t>
            </a:r>
            <a:r>
              <a:rPr lang="uk-UA" dirty="0" smtClean="0"/>
              <a:t>.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Streaming potential occurs at electrodes placed at two sides of semipermeable membrane (</a:t>
            </a:r>
            <a:r>
              <a:rPr lang="en-US" dirty="0" err="1" smtClean="0"/>
              <a:t>diafragm</a:t>
            </a:r>
            <a:r>
              <a:rPr lang="en-US" dirty="0" smtClean="0"/>
              <a:t>) at flow of liquid.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/>
          </a:p>
          <a:p>
            <a:pPr eaLnBrk="1" hangingPunct="1">
              <a:lnSpc>
                <a:spcPct val="90000"/>
              </a:lnSpc>
            </a:pP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</a:t>
            </a:r>
            <a:r>
              <a:rPr lang="uk-UA" b="1" i="1" dirty="0" smtClean="0">
                <a:solidFill>
                  <a:srgbClr val="0070C0"/>
                </a:solidFill>
              </a:rPr>
              <a:t> </a:t>
            </a:r>
            <a:r>
              <a:rPr lang="uk-UA" b="1" i="1" dirty="0" smtClean="0">
                <a:solidFill>
                  <a:srgbClr val="0070C0"/>
                </a:solidFill>
              </a:rPr>
              <a:t>= 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</a:t>
            </a:r>
            <a:r>
              <a:rPr lang="en-US" b="1" i="1" dirty="0" err="1" smtClean="0">
                <a:solidFill>
                  <a:srgbClr val="0070C0"/>
                </a:solidFill>
              </a:rPr>
              <a:t>U</a:t>
            </a:r>
            <a:r>
              <a:rPr lang="en-US" i="1" dirty="0" err="1" smtClean="0">
                <a:solidFill>
                  <a:srgbClr val="0070C0"/>
                </a:solidFill>
              </a:rPr>
              <a:t>stream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uk-UA" b="1" i="1" dirty="0" smtClean="0">
                <a:solidFill>
                  <a:srgbClr val="0070C0"/>
                </a:solidFill>
              </a:rPr>
              <a:t>æ / (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</a:t>
            </a:r>
            <a:r>
              <a:rPr lang="uk-UA" b="1" i="1" baseline="-25000" dirty="0">
                <a:solidFill>
                  <a:srgbClr val="0070C0"/>
                </a:solidFill>
              </a:rPr>
              <a:t>0</a:t>
            </a:r>
            <a:r>
              <a:rPr lang="ru-RU" b="1" i="1" dirty="0" smtClean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en-US" b="1" i="1" dirty="0" smtClean="0">
                <a:solidFill>
                  <a:srgbClr val="0070C0"/>
                </a:solidFill>
                <a:sym typeface="Symbol" pitchFamily="18" charset="2"/>
              </a:rPr>
              <a:t></a:t>
            </a:r>
            <a:r>
              <a:rPr lang="en-US" b="1" i="1" dirty="0" smtClean="0">
                <a:solidFill>
                  <a:srgbClr val="0070C0"/>
                </a:solidFill>
              </a:rPr>
              <a:t> p</a:t>
            </a:r>
            <a:r>
              <a:rPr lang="uk-UA" b="1" i="1" dirty="0" smtClean="0">
                <a:solidFill>
                  <a:srgbClr val="0070C0"/>
                </a:solidFill>
              </a:rPr>
              <a:t>)</a:t>
            </a:r>
            <a:r>
              <a:rPr lang="uk-UA" i="1" dirty="0" smtClean="0">
                <a:solidFill>
                  <a:srgbClr val="0070C0"/>
                </a:solidFill>
              </a:rPr>
              <a:t>  </a:t>
            </a:r>
            <a:endParaRPr lang="en-US" i="1" dirty="0" smtClean="0">
              <a:solidFill>
                <a:srgbClr val="0070C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uk-UA" i="1" dirty="0" smtClean="0"/>
              <a:t>             </a:t>
            </a:r>
            <a:endParaRPr lang="uk-UA" i="1" dirty="0" smtClean="0"/>
          </a:p>
          <a:p>
            <a:pPr eaLnBrk="1" hangingPunct="1">
              <a:lnSpc>
                <a:spcPct val="90000"/>
              </a:lnSpc>
            </a:pPr>
            <a:r>
              <a:rPr lang="en-US" i="1" dirty="0" smtClean="0"/>
              <a:t>where</a:t>
            </a:r>
            <a:r>
              <a:rPr lang="uk-UA" i="1" dirty="0" smtClean="0"/>
              <a:t> </a:t>
            </a:r>
            <a:r>
              <a:rPr lang="en-US" i="1" dirty="0" smtClean="0">
                <a:sym typeface="Symbol" pitchFamily="18" charset="2"/>
              </a:rPr>
              <a:t></a:t>
            </a:r>
            <a:r>
              <a:rPr lang="en-US" i="1" dirty="0" smtClean="0"/>
              <a:t>p </a:t>
            </a:r>
            <a:r>
              <a:rPr lang="uk-UA" i="1" dirty="0" smtClean="0"/>
              <a:t>–</a:t>
            </a:r>
            <a:r>
              <a:rPr lang="en-US" i="1" dirty="0" smtClean="0"/>
              <a:t> </a:t>
            </a:r>
            <a:r>
              <a:rPr lang="en-US" i="1" dirty="0" err="1" smtClean="0"/>
              <a:t>presuare</a:t>
            </a:r>
            <a:r>
              <a:rPr lang="en-US" i="1" dirty="0" smtClean="0"/>
              <a:t> difference at </a:t>
            </a:r>
            <a:r>
              <a:rPr lang="en-US" i="1" dirty="0" err="1" smtClean="0"/>
              <a:t>diafragme</a:t>
            </a:r>
            <a:r>
              <a:rPr lang="en-US" i="1" dirty="0" smtClean="0"/>
              <a:t> two sides</a:t>
            </a:r>
            <a:r>
              <a:rPr lang="uk-UA" i="1" dirty="0" smtClean="0"/>
              <a:t>.</a:t>
            </a:r>
            <a:r>
              <a:rPr lang="uk-UA" dirty="0" smtClean="0"/>
              <a:t> </a:t>
            </a:r>
            <a:endParaRPr lang="ru-RU" dirty="0" smtClean="0"/>
          </a:p>
        </p:txBody>
      </p:sp>
      <p:pic>
        <p:nvPicPr>
          <p:cNvPr id="3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68275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7853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95198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rgbClr val="0070C0"/>
                </a:solidFill>
              </a:rPr>
              <a:t>Sedimentation </a:t>
            </a:r>
            <a:r>
              <a:rPr lang="en-US" sz="4000" b="1" i="1" dirty="0" smtClean="0">
                <a:solidFill>
                  <a:srgbClr val="0070C0"/>
                </a:solidFill>
              </a:rPr>
              <a:t>potential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uk-UA" sz="4000" b="1" i="1" dirty="0" smtClean="0">
                <a:solidFill>
                  <a:srgbClr val="0070C0"/>
                </a:solidFill>
              </a:rPr>
              <a:t>(</a:t>
            </a:r>
            <a:r>
              <a:rPr lang="en-US" sz="4000" b="1" dirty="0" smtClean="0">
                <a:solidFill>
                  <a:srgbClr val="0070C0"/>
                </a:solidFill>
              </a:rPr>
              <a:t>Dorn effect</a:t>
            </a:r>
            <a:r>
              <a:rPr lang="uk-UA" sz="4000" b="1" i="1" dirty="0" smtClean="0">
                <a:solidFill>
                  <a:srgbClr val="0070C0"/>
                </a:solidFill>
              </a:rPr>
              <a:t>)</a:t>
            </a:r>
            <a:endParaRPr lang="ru-RU" sz="4000" dirty="0">
              <a:solidFill>
                <a:srgbClr val="0070C0"/>
              </a:solidFill>
            </a:endParaRPr>
          </a:p>
        </p:txBody>
      </p:sp>
      <p:pic>
        <p:nvPicPr>
          <p:cNvPr id="16387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57651" y="2001671"/>
            <a:ext cx="2126284" cy="3784979"/>
          </a:xfrm>
          <a:noFill/>
        </p:spPr>
      </p:pic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68275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7075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69494"/>
            <a:ext cx="8305800" cy="5295336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Sedimentation potential</a:t>
            </a:r>
            <a:r>
              <a:rPr lang="en-US" dirty="0" smtClean="0"/>
              <a:t> is reverse to </a:t>
            </a:r>
            <a:r>
              <a:rPr lang="en-US" dirty="0" smtClean="0">
                <a:solidFill>
                  <a:srgbClr val="0070C0"/>
                </a:solidFill>
              </a:rPr>
              <a:t>electrophoresis</a:t>
            </a:r>
            <a:endParaRPr lang="uk-UA" i="1" dirty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uk-UA" i="1" dirty="0"/>
              <a:t> </a:t>
            </a:r>
            <a:r>
              <a:rPr lang="uk-UA" dirty="0"/>
              <a:t> 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ru-RU" sz="3000" i="1" dirty="0" smtClean="0">
                <a:solidFill>
                  <a:srgbClr val="0070C0"/>
                </a:solidFill>
                <a:sym typeface="Symbol" pitchFamily="18" charset="2"/>
              </a:rPr>
              <a:t></a:t>
            </a:r>
            <a:r>
              <a:rPr lang="ru-RU" sz="3000" i="1" dirty="0" smtClean="0">
                <a:solidFill>
                  <a:srgbClr val="0070C0"/>
                </a:solidFill>
              </a:rPr>
              <a:t> </a:t>
            </a:r>
            <a:r>
              <a:rPr lang="ru-RU" sz="3000" i="1" dirty="0">
                <a:solidFill>
                  <a:srgbClr val="0070C0"/>
                </a:solidFill>
              </a:rPr>
              <a:t>= 3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</a:t>
            </a:r>
            <a:r>
              <a:rPr lang="ru-RU" sz="3000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ru-RU" sz="3000" dirty="0">
                <a:solidFill>
                  <a:srgbClr val="0070C0"/>
                </a:solidFill>
              </a:rPr>
              <a:t>æ</a:t>
            </a:r>
            <a:r>
              <a:rPr lang="ru-RU" sz="3000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en-US" sz="3000" dirty="0" err="1" smtClean="0">
                <a:solidFill>
                  <a:srgbClr val="0070C0"/>
                </a:solidFill>
              </a:rPr>
              <a:t>U</a:t>
            </a:r>
            <a:r>
              <a:rPr lang="en-US" sz="3000" i="1" dirty="0" err="1" smtClean="0">
                <a:solidFill>
                  <a:srgbClr val="0070C0"/>
                </a:solidFill>
              </a:rPr>
              <a:t>sedimentation</a:t>
            </a:r>
            <a:r>
              <a:rPr lang="ru-RU" sz="3000" dirty="0" smtClean="0">
                <a:solidFill>
                  <a:srgbClr val="0070C0"/>
                </a:solidFill>
              </a:rPr>
              <a:t> </a:t>
            </a:r>
            <a:r>
              <a:rPr lang="ru-RU" sz="3000" i="1" dirty="0">
                <a:solidFill>
                  <a:srgbClr val="0070C0"/>
                </a:solidFill>
              </a:rPr>
              <a:t>/ [4</a:t>
            </a:r>
            <a:r>
              <a:rPr lang="ru-RU" sz="3000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</a:t>
            </a:r>
            <a:r>
              <a:rPr lang="ru-RU" sz="3000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</a:t>
            </a:r>
            <a:r>
              <a:rPr lang="ru-RU" sz="3000" i="1" baseline="-25000" dirty="0">
                <a:solidFill>
                  <a:srgbClr val="0070C0"/>
                </a:solidFill>
              </a:rPr>
              <a:t>0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ru-RU" sz="3000" i="1" dirty="0">
                <a:solidFill>
                  <a:srgbClr val="0070C0"/>
                </a:solidFill>
              </a:rPr>
              <a:t> </a:t>
            </a:r>
            <a:r>
              <a:rPr lang="en-US" sz="3000" i="1" dirty="0">
                <a:solidFill>
                  <a:srgbClr val="0070C0"/>
                </a:solidFill>
              </a:rPr>
              <a:t>r</a:t>
            </a:r>
            <a:r>
              <a:rPr lang="ru-RU" sz="3000" i="1" baseline="30000" dirty="0">
                <a:solidFill>
                  <a:srgbClr val="0070C0"/>
                </a:solidFill>
              </a:rPr>
              <a:t>3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ru-RU" sz="3000" i="1" dirty="0">
                <a:solidFill>
                  <a:srgbClr val="0070C0"/>
                </a:solidFill>
              </a:rPr>
              <a:t> (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</a:t>
            </a:r>
            <a:r>
              <a:rPr lang="ru-RU" sz="3000" i="1" dirty="0">
                <a:solidFill>
                  <a:srgbClr val="0070C0"/>
                </a:solidFill>
              </a:rPr>
              <a:t> -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</a:t>
            </a:r>
            <a:r>
              <a:rPr lang="ru-RU" sz="3000" i="1" baseline="-25000" dirty="0">
                <a:solidFill>
                  <a:srgbClr val="0070C0"/>
                </a:solidFill>
              </a:rPr>
              <a:t>0</a:t>
            </a:r>
            <a:r>
              <a:rPr lang="ru-RU" sz="3000" i="1" dirty="0">
                <a:solidFill>
                  <a:srgbClr val="0070C0"/>
                </a:solidFill>
              </a:rPr>
              <a:t>)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</a:t>
            </a:r>
            <a:r>
              <a:rPr lang="ru-RU" sz="3000" i="1" dirty="0">
                <a:solidFill>
                  <a:srgbClr val="0070C0"/>
                </a:solidFill>
              </a:rPr>
              <a:t> </a:t>
            </a:r>
            <a:r>
              <a:rPr lang="en-US" sz="3000" i="1" dirty="0">
                <a:solidFill>
                  <a:srgbClr val="0070C0"/>
                </a:solidFill>
              </a:rPr>
              <a:t>g</a:t>
            </a:r>
            <a:r>
              <a:rPr lang="ru-RU" sz="3000" i="1" dirty="0">
                <a:solidFill>
                  <a:srgbClr val="0070C0"/>
                </a:solidFill>
                <a:sym typeface="Symbol" pitchFamily="18" charset="2"/>
              </a:rPr>
              <a:t></a:t>
            </a:r>
            <a:r>
              <a:rPr lang="en-US" sz="3000" i="1" dirty="0">
                <a:solidFill>
                  <a:srgbClr val="0070C0"/>
                </a:solidFill>
              </a:rPr>
              <a:t>L</a:t>
            </a:r>
            <a:r>
              <a:rPr lang="ru-RU" sz="3000" i="1" dirty="0" smtClean="0">
                <a:solidFill>
                  <a:srgbClr val="0070C0"/>
                </a:solidFill>
              </a:rPr>
              <a:t>.</a:t>
            </a:r>
            <a:endParaRPr lang="en-US" sz="3000" i="1" dirty="0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i="1" dirty="0" smtClean="0"/>
              <a:t>  </a:t>
            </a:r>
            <a:r>
              <a:rPr lang="en-US" dirty="0" smtClean="0"/>
              <a:t> 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where </a:t>
            </a:r>
            <a:r>
              <a:rPr lang="ru-RU" i="1" dirty="0" smtClean="0">
                <a:sym typeface="Symbol" pitchFamily="18" charset="2"/>
              </a:rPr>
              <a:t></a:t>
            </a:r>
            <a:r>
              <a:rPr lang="kk-KZ" i="1" dirty="0" smtClean="0"/>
              <a:t> </a:t>
            </a:r>
            <a:r>
              <a:rPr lang="kk-KZ" dirty="0" smtClean="0"/>
              <a:t>-</a:t>
            </a:r>
            <a:r>
              <a:rPr lang="en-US" dirty="0" smtClean="0"/>
              <a:t> viscosity of dispersion medium</a:t>
            </a:r>
            <a:r>
              <a:rPr lang="kk-KZ" dirty="0" smtClean="0"/>
              <a:t>;</a:t>
            </a:r>
            <a:r>
              <a:rPr lang="kk-KZ" i="1" dirty="0" smtClean="0"/>
              <a:t> </a:t>
            </a:r>
            <a:endParaRPr lang="en-US" i="1" dirty="0" smtClean="0"/>
          </a:p>
          <a:p>
            <a:pPr eaLnBrk="1" hangingPunct="1">
              <a:lnSpc>
                <a:spcPct val="90000"/>
              </a:lnSpc>
            </a:pPr>
            <a:r>
              <a:rPr lang="kk-KZ" dirty="0" smtClean="0"/>
              <a:t>æ</a:t>
            </a:r>
            <a:r>
              <a:rPr lang="en-US" dirty="0" smtClean="0"/>
              <a:t> </a:t>
            </a:r>
            <a:r>
              <a:rPr lang="kk-KZ" dirty="0" smtClean="0"/>
              <a:t>–</a:t>
            </a:r>
            <a:r>
              <a:rPr lang="en-US" dirty="0" smtClean="0"/>
              <a:t> dispersion medium specific </a:t>
            </a:r>
            <a:r>
              <a:rPr lang="en-US" dirty="0" err="1" smtClean="0"/>
              <a:t>electroconductivity</a:t>
            </a:r>
            <a:r>
              <a:rPr lang="kk-KZ" dirty="0" smtClean="0"/>
              <a:t>; 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kk-KZ" i="1" dirty="0" smtClean="0"/>
              <a:t>r</a:t>
            </a:r>
            <a:r>
              <a:rPr lang="en-US" i="1" dirty="0" smtClean="0"/>
              <a:t> </a:t>
            </a:r>
            <a:r>
              <a:rPr lang="kk-KZ" i="1" dirty="0" smtClean="0"/>
              <a:t>–</a:t>
            </a:r>
            <a:r>
              <a:rPr lang="en-US" i="1" dirty="0" smtClean="0"/>
              <a:t> </a:t>
            </a:r>
            <a:r>
              <a:rPr lang="en-US" dirty="0" smtClean="0"/>
              <a:t>radius of dispersed particles </a:t>
            </a:r>
            <a:r>
              <a:rPr lang="kk-KZ" dirty="0" smtClean="0"/>
              <a:t>;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kk-KZ" dirty="0" smtClean="0"/>
              <a:t> </a:t>
            </a:r>
            <a:r>
              <a:rPr lang="ru-RU" i="1" dirty="0">
                <a:sym typeface="Symbol" pitchFamily="18" charset="2"/>
              </a:rPr>
              <a:t></a:t>
            </a:r>
            <a:r>
              <a:rPr lang="kk-KZ" i="1" dirty="0"/>
              <a:t> </a:t>
            </a:r>
            <a:r>
              <a:rPr lang="en-US" dirty="0" smtClean="0"/>
              <a:t>and</a:t>
            </a:r>
            <a:r>
              <a:rPr lang="kk-KZ" i="1" dirty="0" smtClean="0"/>
              <a:t> </a:t>
            </a:r>
            <a:r>
              <a:rPr lang="ru-RU" i="1" dirty="0">
                <a:sym typeface="Symbol" pitchFamily="18" charset="2"/>
              </a:rPr>
              <a:t></a:t>
            </a:r>
            <a:r>
              <a:rPr lang="kk-KZ" sz="1600" i="1" dirty="0"/>
              <a:t>0</a:t>
            </a:r>
            <a:r>
              <a:rPr lang="kk-KZ" i="1" dirty="0"/>
              <a:t> </a:t>
            </a:r>
            <a:r>
              <a:rPr lang="kk-KZ" dirty="0" smtClean="0"/>
              <a:t>– </a:t>
            </a:r>
            <a:r>
              <a:rPr lang="en-US" dirty="0" smtClean="0"/>
              <a:t>densities of dispersed phase and dispersion medium</a:t>
            </a:r>
            <a:r>
              <a:rPr lang="kk-KZ" dirty="0" smtClean="0"/>
              <a:t>; 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ru-RU" i="1" dirty="0" smtClean="0">
                <a:sym typeface="Symbol" pitchFamily="18" charset="2"/>
              </a:rPr>
              <a:t></a:t>
            </a:r>
            <a:r>
              <a:rPr lang="kk-KZ" i="1" dirty="0" smtClean="0"/>
              <a:t> </a:t>
            </a:r>
            <a:r>
              <a:rPr lang="kk-KZ" i="1" dirty="0"/>
              <a:t>- </a:t>
            </a:r>
            <a:r>
              <a:rPr lang="en-US" dirty="0" smtClean="0"/>
              <a:t>particle concentration of dispersed phase</a:t>
            </a:r>
            <a:r>
              <a:rPr lang="kk-KZ" dirty="0" smtClean="0"/>
              <a:t>;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kk-KZ" i="1" dirty="0" smtClean="0"/>
              <a:t> </a:t>
            </a:r>
            <a:r>
              <a:rPr lang="kk-KZ" i="1" dirty="0"/>
              <a:t>L </a:t>
            </a:r>
            <a:r>
              <a:rPr lang="kk-KZ" dirty="0" smtClean="0"/>
              <a:t>– </a:t>
            </a:r>
            <a:r>
              <a:rPr lang="en-US" dirty="0" smtClean="0"/>
              <a:t>distance between electrodes</a:t>
            </a:r>
            <a:r>
              <a:rPr lang="kk-KZ" dirty="0" smtClean="0"/>
              <a:t>. 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endParaRPr lang="ru-RU" dirty="0"/>
          </a:p>
        </p:txBody>
      </p:sp>
      <p:pic>
        <p:nvPicPr>
          <p:cNvPr id="3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68275"/>
            <a:ext cx="89281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1598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392</Words>
  <Application>Microsoft Office PowerPoint</Application>
  <PresentationFormat>Широкоэкранный</PresentationFormat>
  <Paragraphs>45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Helmholtz - Smoluchowski</vt:lpstr>
      <vt:lpstr>Презентация PowerPoint</vt:lpstr>
      <vt:lpstr>Helmholtz – Smoluchowski equation</vt:lpstr>
      <vt:lpstr>Streaming potential  (Quincke effect) </vt:lpstr>
      <vt:lpstr>Презентация PowerPoint</vt:lpstr>
      <vt:lpstr>Sedimentation potential (Dorn effect)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9</cp:revision>
  <cp:lastPrinted>2018-11-12T05:23:23Z</cp:lastPrinted>
  <dcterms:created xsi:type="dcterms:W3CDTF">2018-11-12T05:07:28Z</dcterms:created>
  <dcterms:modified xsi:type="dcterms:W3CDTF">2021-11-07T11:46:04Z</dcterms:modified>
</cp:coreProperties>
</file>